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80" r:id="rId5"/>
    <p:sldId id="281" r:id="rId6"/>
    <p:sldId id="284" r:id="rId7"/>
    <p:sldId id="282" r:id="rId8"/>
    <p:sldId id="285" r:id="rId9"/>
    <p:sldId id="289" r:id="rId10"/>
    <p:sldId id="287" r:id="rId11"/>
    <p:sldId id="288" r:id="rId12"/>
    <p:sldId id="283" r:id="rId13"/>
    <p:sldId id="290" r:id="rId14"/>
    <p:sldId id="291" r:id="rId15"/>
    <p:sldId id="286" r:id="rId16"/>
    <p:sldId id="292" r:id="rId17"/>
    <p:sldId id="293" r:id="rId18"/>
    <p:sldId id="294" r:id="rId19"/>
    <p:sldId id="29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0066"/>
    <a:srgbClr val="981864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>
        <p:scale>
          <a:sx n="48" d="100"/>
          <a:sy n="48" d="100"/>
        </p:scale>
        <p:origin x="-1782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1"/>
            <c:spPr>
              <a:solidFill>
                <a:srgbClr val="00B0F0"/>
              </a:solidFill>
              <a:ln>
                <a:solidFill>
                  <a:schemeClr val="bg1"/>
                </a:solidFill>
              </a:ln>
            </c:spPr>
          </c:dPt>
          <c:dPt>
            <c:idx val="2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</c:spPr>
          </c:dPt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понимают значение творческой деятельности </c:v>
                </c:pt>
                <c:pt idx="1">
                  <c:v>активно помогают в развитии творческих способностей</c:v>
                </c:pt>
                <c:pt idx="2">
                  <c:v>необходима консультативная помощь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</c:v>
                </c:pt>
                <c:pt idx="1">
                  <c:v>15</c:v>
                </c:pt>
                <c:pt idx="2">
                  <c:v>40</c:v>
                </c:pt>
              </c:numCache>
            </c:numRef>
          </c:val>
        </c:ser>
        <c:dLbls>
          <c:showVal val="1"/>
        </c:dLbls>
        <c:gapWidth val="75"/>
        <c:shape val="box"/>
        <c:axId val="54445952"/>
        <c:axId val="54447488"/>
        <c:axId val="244952128"/>
      </c:bar3DChart>
      <c:catAx>
        <c:axId val="54445952"/>
        <c:scaling>
          <c:orientation val="minMax"/>
        </c:scaling>
        <c:delete val="1"/>
        <c:axPos val="b"/>
        <c:tickLblPos val="nextTo"/>
        <c:crossAx val="54447488"/>
        <c:crosses val="autoZero"/>
        <c:auto val="1"/>
        <c:lblAlgn val="ctr"/>
        <c:lblOffset val="100"/>
      </c:catAx>
      <c:valAx>
        <c:axId val="54447488"/>
        <c:scaling>
          <c:orientation val="minMax"/>
        </c:scaling>
        <c:axPos val="l"/>
        <c:numFmt formatCode="General" sourceLinked="1"/>
        <c:majorTickMark val="none"/>
        <c:tickLblPos val="nextTo"/>
        <c:crossAx val="54445952"/>
        <c:crosses val="autoZero"/>
        <c:crossBetween val="between"/>
      </c:valAx>
      <c:serAx>
        <c:axId val="244952128"/>
        <c:scaling>
          <c:orientation val="minMax"/>
        </c:scaling>
        <c:delete val="1"/>
        <c:axPos val="b"/>
        <c:tickLblPos val="nextTo"/>
        <c:crossAx val="54447488"/>
        <c:crosses val="autoZero"/>
      </c:serAx>
      <c:spPr>
        <a:noFill/>
        <a:ln w="25376">
          <a:noFill/>
        </a:ln>
      </c:spPr>
    </c:plotArea>
    <c:legend>
      <c:legendPos val="b"/>
      <c:layout/>
    </c:legend>
    <c:plotVisOnly val="1"/>
    <c:dispBlanksAs val="gap"/>
  </c:chart>
  <c:txPr>
    <a:bodyPr/>
    <a:lstStyle/>
    <a:p>
      <a:pPr>
        <a:defRPr sz="1798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C8C08-6740-4D2A-B658-88C3E2787F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AC756-789E-4105-9CEE-048B9BD2F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1ADB7-FF7F-4B03-B326-FE6BE088E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noProof="0" smtClean="0"/>
              <a:t>Вставка клипа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808BB-4D0E-40F7-8D7F-30FC43E0F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A5104-6E9B-469B-9F4E-A59FBB098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A33E3-653D-412F-9BF5-5BBE011CBF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03B93-2939-4C80-A73D-C86866075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A268E-FB55-4A1B-86FE-2694B424BE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CAA90-DF21-49DC-A2DA-AF29D9ED5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0DF0F-0064-4C22-B8DF-EA100194B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FDEC1-A4CF-4641-BFEC-5DE0757E4A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C09CE-F348-4802-959E-83D2345425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89D641E-0CBC-4DA7-8EEF-E79CC3BD3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4.jpeg"/><Relationship Id="rId7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100" y="928670"/>
            <a:ext cx="781136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Взаимодействие семьи и детского сада </a:t>
            </a:r>
          </a:p>
          <a:p>
            <a:pPr algn="ctr"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в вопросах художественно - эстетического воспитания </a:t>
            </a:r>
          </a:p>
          <a:p>
            <a:pPr algn="ctr"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детей дошкольного возраста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286375" y="4000500"/>
            <a:ext cx="3571875" cy="1835150"/>
          </a:xfrm>
        </p:spPr>
        <p:txBody>
          <a:bodyPr/>
          <a:lstStyle/>
          <a:p>
            <a:pPr algn="r">
              <a:defRPr/>
            </a:pPr>
            <a:endParaRPr lang="ru-RU" dirty="0"/>
          </a:p>
        </p:txBody>
      </p:sp>
      <p:pic>
        <p:nvPicPr>
          <p:cNvPr id="2052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753646">
            <a:off x="741363" y="4083050"/>
            <a:ext cx="2667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3429000"/>
            <a:ext cx="2157412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500063" y="1143000"/>
            <a:ext cx="1357312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Заголовок 8"/>
          <p:cNvSpPr>
            <a:spLocks noGrp="1"/>
          </p:cNvSpPr>
          <p:nvPr>
            <p:ph type="title"/>
          </p:nvPr>
        </p:nvSpPr>
        <p:spPr>
          <a:xfrm>
            <a:off x="1571625" y="428625"/>
            <a:ext cx="8229600" cy="1143000"/>
          </a:xfrm>
        </p:spPr>
        <p:txBody>
          <a:bodyPr/>
          <a:lstStyle/>
          <a:p>
            <a: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  <a:t>Выставка детских работ</a:t>
            </a:r>
            <a:endParaRPr lang="ru-RU" sz="48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sp>
        <p:nvSpPr>
          <p:cNvPr id="11268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269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" name="Содержимое 16" descr="IMG_009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857364"/>
            <a:ext cx="3000396" cy="22502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1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4">
            <a:lum bright="40000"/>
          </a:blip>
          <a:srcRect/>
          <a:stretch>
            <a:fillRect/>
          </a:stretch>
        </p:blipFill>
        <p:spPr bwMode="auto">
          <a:xfrm>
            <a:off x="1428750" y="714375"/>
            <a:ext cx="10715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Содержимое 15" descr="IMG_0097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642910" y="2857496"/>
            <a:ext cx="2992430" cy="22443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F:\фото оля\IMG_01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4286256"/>
            <a:ext cx="2879805" cy="216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2" descr="F:\фото оля\IMG_01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Содержимое 15" descr="IMG_0097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Содержимое 16" descr="IMG_0099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8"/>
          <p:cNvSpPr>
            <a:spLocks noGrp="1"/>
          </p:cNvSpPr>
          <p:nvPr>
            <p:ph type="title"/>
          </p:nvPr>
        </p:nvSpPr>
        <p:spPr>
          <a:xfrm>
            <a:off x="1643063" y="285750"/>
            <a:ext cx="6472237" cy="1143000"/>
          </a:xfrm>
        </p:spPr>
        <p:txBody>
          <a:bodyPr/>
          <a:lstStyle/>
          <a:p>
            <a:r>
              <a:rPr lang="ru-RU" sz="3600" b="1" u="sng" smtClean="0">
                <a:solidFill>
                  <a:srgbClr val="C00000"/>
                </a:solidFill>
                <a:latin typeface="Segoe Script" pitchFamily="34" charset="0"/>
              </a:rPr>
              <a:t>Совместные выставки</a:t>
            </a:r>
            <a: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  <a:t/>
            </a:r>
            <a:b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</a:br>
            <a:endParaRPr lang="ru-RU" sz="48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643063" y="3429000"/>
            <a:ext cx="2971800" cy="425450"/>
          </a:xfrm>
        </p:spPr>
        <p:txBody>
          <a:bodyPr/>
          <a:lstStyle/>
          <a:p>
            <a:r>
              <a:rPr lang="ru-RU" smtClean="0">
                <a:solidFill>
                  <a:srgbClr val="7030A0"/>
                </a:solidFill>
              </a:rPr>
              <a:t>Маленькой елочке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357188" y="6143625"/>
            <a:ext cx="2828925" cy="428625"/>
          </a:xfrm>
        </p:spPr>
        <p:txBody>
          <a:bodyPr/>
          <a:lstStyle/>
          <a:p>
            <a:pPr>
              <a:buFontTx/>
              <a:buNone/>
            </a:pPr>
            <a:r>
              <a:rPr lang="ru-RU" b="1" smtClean="0">
                <a:solidFill>
                  <a:srgbClr val="7030A0"/>
                </a:solidFill>
              </a:rPr>
              <a:t>«Дождик, дождик»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4500563" y="5929313"/>
            <a:ext cx="4041775" cy="639762"/>
          </a:xfrm>
        </p:spPr>
        <p:txBody>
          <a:bodyPr/>
          <a:lstStyle/>
          <a:p>
            <a:r>
              <a:rPr lang="ru-RU" smtClean="0">
                <a:solidFill>
                  <a:srgbClr val="7030A0"/>
                </a:solidFill>
              </a:rPr>
              <a:t>«Осенние фантазии»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57750" y="3214688"/>
            <a:ext cx="4041775" cy="539750"/>
          </a:xfrm>
        </p:spPr>
        <p:txBody>
          <a:bodyPr/>
          <a:lstStyle/>
          <a:p>
            <a:pPr>
              <a:buFontTx/>
              <a:buNone/>
            </a:pPr>
            <a:r>
              <a:rPr lang="ru-RU" b="1" smtClean="0">
                <a:solidFill>
                  <a:srgbClr val="7030A0"/>
                </a:solidFill>
              </a:rPr>
              <a:t>«Наши руки не для скуки»</a:t>
            </a:r>
          </a:p>
        </p:txBody>
      </p:sp>
      <p:pic>
        <p:nvPicPr>
          <p:cNvPr id="12295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285750" y="0"/>
            <a:ext cx="1430338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F:\DSC07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5" y="1071546"/>
            <a:ext cx="2836121" cy="21270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F:\DSC_04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000504"/>
            <a:ext cx="3137058" cy="20913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F:\DSC071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000504"/>
            <a:ext cx="2857520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F:\Новая папка\ККМО\DSC_06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785794"/>
            <a:ext cx="378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1" grpId="0" build="p"/>
      <p:bldP spid="12" grpId="0" build="p"/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8"/>
          <p:cNvSpPr>
            <a:spLocks noGrp="1"/>
          </p:cNvSpPr>
          <p:nvPr>
            <p:ph type="title"/>
          </p:nvPr>
        </p:nvSpPr>
        <p:spPr>
          <a:xfrm>
            <a:off x="857250" y="0"/>
            <a:ext cx="7000875" cy="1143000"/>
          </a:xfrm>
        </p:spPr>
        <p:txBody>
          <a:bodyPr/>
          <a:lstStyle/>
          <a:p>
            <a:r>
              <a:rPr lang="ru-RU" b="1" u="sng" smtClean="0">
                <a:solidFill>
                  <a:srgbClr val="C00000"/>
                </a:solidFill>
                <a:latin typeface="Segoe Script" pitchFamily="34" charset="0"/>
              </a:rPr>
              <a:t>Музейная педагогика</a:t>
            </a:r>
            <a:endParaRPr lang="ru-RU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sp>
        <p:nvSpPr>
          <p:cNvPr id="13315" name="Содержимое 9"/>
          <p:cNvSpPr>
            <a:spLocks noGrp="1"/>
          </p:cNvSpPr>
          <p:nvPr>
            <p:ph idx="1"/>
          </p:nvPr>
        </p:nvSpPr>
        <p:spPr>
          <a:xfrm>
            <a:off x="0" y="857250"/>
            <a:ext cx="8643938" cy="785813"/>
          </a:xfrm>
        </p:spPr>
        <p:txBody>
          <a:bodyPr/>
          <a:lstStyle/>
          <a:p>
            <a:pPr algn="just"/>
            <a:r>
              <a:rPr lang="ru-RU" sz="1600" smtClean="0"/>
              <a:t>Способствующая становлению творческой личности ребенка. С точки зрения музейной педагогики, подлинная встреча с культурным наследием помогает раскрыть интеллектуальные и творческие способности личности. Для этого в развивающей среде ДОУ,  совместно с родителями создан музей татарского быта, позволяющий приобщать детей к культурному наследию татарского народа.</a:t>
            </a:r>
          </a:p>
          <a:p>
            <a:pPr algn="just">
              <a:buFontTx/>
              <a:buNone/>
            </a:pPr>
            <a:endParaRPr lang="ru-RU" sz="1600" b="1" smtClean="0"/>
          </a:p>
        </p:txBody>
      </p:sp>
      <p:pic>
        <p:nvPicPr>
          <p:cNvPr id="2050" name="Picture 2" descr="D:\оля\фотография\детский сад\2010-03-19\Изображение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643314"/>
            <a:ext cx="4023008" cy="3017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D:\оля\фотография\детский сад\2010-03-19\Изображение 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214554"/>
            <a:ext cx="4023008" cy="3017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8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4">
            <a:lum bright="40000"/>
          </a:blip>
          <a:srcRect/>
          <a:stretch>
            <a:fillRect/>
          </a:stretch>
        </p:blipFill>
        <p:spPr bwMode="auto">
          <a:xfrm>
            <a:off x="3357563" y="2428875"/>
            <a:ext cx="1071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5">
            <a:lum bright="30000"/>
          </a:blip>
          <a:srcRect/>
          <a:stretch>
            <a:fillRect/>
          </a:stretch>
        </p:blipFill>
        <p:spPr bwMode="auto">
          <a:xfrm>
            <a:off x="3429000" y="2571750"/>
            <a:ext cx="1736725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1285875" y="1500188"/>
            <a:ext cx="13573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Заголовок 8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928688"/>
          </a:xfrm>
        </p:spPr>
        <p:txBody>
          <a:bodyPr/>
          <a:lstStyle/>
          <a:p>
            <a: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  <a:t>Семейные клубы</a:t>
            </a:r>
            <a:endParaRPr lang="ru-RU" sz="48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sp>
        <p:nvSpPr>
          <p:cNvPr id="14340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" name="Содержимое 13" descr="DSCN99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85720" y="2928934"/>
            <a:ext cx="4040188" cy="30301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42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" name="Содержимое 14" descr="IMG_1236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857752" y="2143116"/>
            <a:ext cx="4041775" cy="26945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4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5">
            <a:lum bright="40000"/>
          </a:blip>
          <a:srcRect/>
          <a:stretch>
            <a:fillRect/>
          </a:stretch>
        </p:blipFill>
        <p:spPr bwMode="auto">
          <a:xfrm>
            <a:off x="2000250" y="1143000"/>
            <a:ext cx="10715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915988"/>
            <a:ext cx="2286000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:\оля\фотография\ФОТО с телефона 21,07,2015\Фото0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28604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F:\DSCN06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500438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F:\Новая папка\ККМО\2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357158" y="3500438"/>
            <a:ext cx="448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F:\Новая папка\ККМО\master-klass_s_roditeljam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4071966" cy="2807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25" y="357188"/>
            <a:ext cx="1571625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185E-6 L 0.2125 0.28356 " pathEditMode="relative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8"/>
          <p:cNvSpPr>
            <a:spLocks noGrp="1"/>
          </p:cNvSpPr>
          <p:nvPr>
            <p:ph type="title"/>
          </p:nvPr>
        </p:nvSpPr>
        <p:spPr>
          <a:xfrm>
            <a:off x="2143125" y="609600"/>
            <a:ext cx="6315075" cy="1143000"/>
          </a:xfrm>
        </p:spPr>
        <p:txBody>
          <a:bodyPr/>
          <a:lstStyle/>
          <a:p>
            <a:r>
              <a:rPr lang="ru-RU" sz="3600" b="1" u="sng" smtClean="0">
                <a:solidFill>
                  <a:srgbClr val="C00000"/>
                </a:solidFill>
                <a:latin typeface="Segoe Script" pitchFamily="34" charset="0"/>
              </a:rPr>
              <a:t>Участие в праздниках и развлечениях</a:t>
            </a:r>
            <a:endParaRPr lang="ru-RU" sz="36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pic>
        <p:nvPicPr>
          <p:cNvPr id="11" name="Содержимое 10" descr="VTS_01_4.VOB_snapshot_09.49_[2015.11.18_22.19.5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2000240"/>
            <a:ext cx="6572296" cy="4114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1143000" y="358775"/>
            <a:ext cx="1285875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4">
            <a:lum bright="30000"/>
          </a:blip>
          <a:srcRect/>
          <a:stretch>
            <a:fillRect/>
          </a:stretch>
        </p:blipFill>
        <p:spPr bwMode="auto">
          <a:xfrm>
            <a:off x="285750" y="1012825"/>
            <a:ext cx="1571625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86250"/>
            <a:ext cx="1887538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Заголовок 8"/>
          <p:cNvSpPr>
            <a:spLocks noGrp="1"/>
          </p:cNvSpPr>
          <p:nvPr>
            <p:ph type="title"/>
          </p:nvPr>
        </p:nvSpPr>
        <p:spPr>
          <a:xfrm>
            <a:off x="4143375" y="1285875"/>
            <a:ext cx="5000625" cy="2071688"/>
          </a:xfrm>
        </p:spPr>
        <p:txBody>
          <a:bodyPr/>
          <a:lstStyle/>
          <a:p>
            <a:r>
              <a:rPr lang="ru-RU" sz="2400" b="1" u="sng" smtClean="0">
                <a:solidFill>
                  <a:srgbClr val="C00000"/>
                </a:solidFill>
                <a:latin typeface="Segoe Script" pitchFamily="34" charset="0"/>
              </a:rPr>
              <a:t>Включение родителей в процесс художественно эстетического развития детей дошкольного возраста</a:t>
            </a:r>
            <a: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  <a:t/>
            </a:r>
            <a:b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</a:br>
            <a:endParaRPr lang="ru-RU" sz="48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pic>
        <p:nvPicPr>
          <p:cNvPr id="17412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3571875"/>
            <a:ext cx="1574800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F:\Новая папка\ifbUrxZ_Ffg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422566" y="3571876"/>
            <a:ext cx="5416016" cy="25914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F:\фото оля\100_5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558518"/>
            <a:ext cx="4000528" cy="26561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Новая папка\UE3-Y60wLm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571480"/>
            <a:ext cx="2357454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F:\фото оля\Фото-02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643314"/>
            <a:ext cx="3571868" cy="2678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F:\Новая папка\ККМО\VtvI0TQgOu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714356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7" name="Picture 7" descr="F:\Новая папка\ККМО\0AoAwgWEUC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143504" y="4071942"/>
            <a:ext cx="336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F:\фото оля\Рамазан\IMG_20151115_170410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 l="15000" t="25000" r="8125"/>
          <a:stretch>
            <a:fillRect/>
          </a:stretch>
        </p:blipFill>
        <p:spPr>
          <a:xfrm>
            <a:off x="3143240" y="2285992"/>
            <a:ext cx="3319486" cy="24288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88" y="3000375"/>
            <a:ext cx="20002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5" y="2143125"/>
            <a:ext cx="1646238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4071938"/>
            <a:ext cx="2143125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1857375"/>
            <a:ext cx="9429750" cy="1143000"/>
          </a:xfrm>
        </p:spPr>
        <p:txBody>
          <a:bodyPr/>
          <a:lstStyle/>
          <a:p>
            <a:r>
              <a:rPr lang="ru-RU" sz="5400" b="1" smtClean="0">
                <a:solidFill>
                  <a:srgbClr val="C00000"/>
                </a:solidFill>
                <a:latin typeface="Segoe Script" pitchFamily="34" charset="0"/>
              </a:rPr>
              <a:t>Спасибо за внимание!</a:t>
            </a:r>
          </a:p>
        </p:txBody>
      </p:sp>
      <p:pic>
        <p:nvPicPr>
          <p:cNvPr id="7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3071813"/>
            <a:ext cx="178593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6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413000"/>
            <a:ext cx="471487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1000125"/>
            <a:ext cx="3643312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214313" y="785813"/>
            <a:ext cx="1428750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8"/>
          <p:cNvSpPr>
            <a:spLocks noGrp="1"/>
          </p:cNvSpPr>
          <p:nvPr>
            <p:ph type="title"/>
          </p:nvPr>
        </p:nvSpPr>
        <p:spPr>
          <a:xfrm>
            <a:off x="1714500" y="214313"/>
            <a:ext cx="7772400" cy="1143000"/>
          </a:xfrm>
        </p:spPr>
        <p:txBody>
          <a:bodyPr/>
          <a:lstStyle/>
          <a:p>
            <a: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  <a:t>Актуальность</a:t>
            </a:r>
            <a:r>
              <a:rPr lang="ru-RU" sz="4800" b="1" smtClean="0">
                <a:solidFill>
                  <a:srgbClr val="C00000"/>
                </a:solidFill>
                <a:latin typeface="Segoe Script" pitchFamily="34" charset="0"/>
              </a:rPr>
              <a:t> </a:t>
            </a:r>
          </a:p>
        </p:txBody>
      </p:sp>
      <p:sp>
        <p:nvSpPr>
          <p:cNvPr id="3076" name="Содержимое 9"/>
          <p:cNvSpPr>
            <a:spLocks noGrp="1"/>
          </p:cNvSpPr>
          <p:nvPr>
            <p:ph sz="half" idx="1"/>
          </p:nvPr>
        </p:nvSpPr>
        <p:spPr>
          <a:xfrm>
            <a:off x="714375" y="1571625"/>
            <a:ext cx="8143875" cy="1804988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1600" b="1" smtClean="0"/>
              <a:t>В настоящее время в образовательном пространстве дошкольного образовательного учреждения особое внимание уделяется художественно-эстетическому развитию дошкольников. Исходя из цели Российской образовательной политики - "развитие личности, способной к самоопределению и самореализации", а также значимости развития эмоционального мира ребенка, работа нашего ДОУ направлена на оптимизацию художественно-эстетического развития дошкольников.</a:t>
            </a:r>
          </a:p>
          <a:p>
            <a:pPr algn="just">
              <a:buFontTx/>
              <a:buNone/>
            </a:pPr>
            <a:endParaRPr lang="ru-RU" sz="1600" b="1" smtClean="0"/>
          </a:p>
        </p:txBody>
      </p:sp>
      <p:sp>
        <p:nvSpPr>
          <p:cNvPr id="3077" name="Содержимое 11"/>
          <p:cNvSpPr>
            <a:spLocks noGrp="1"/>
          </p:cNvSpPr>
          <p:nvPr>
            <p:ph sz="half" idx="2"/>
          </p:nvPr>
        </p:nvSpPr>
        <p:spPr>
          <a:xfrm>
            <a:off x="4572000" y="3286125"/>
            <a:ext cx="4357688" cy="2095500"/>
          </a:xfrm>
        </p:spPr>
        <p:txBody>
          <a:bodyPr/>
          <a:lstStyle/>
          <a:p>
            <a:pPr>
              <a:buFontTx/>
              <a:buNone/>
            </a:pPr>
            <a:r>
              <a:rPr lang="ru-RU" sz="1600" smtClean="0"/>
              <a:t>Ведущее место в осуществлении эстетического воспитания принадлежит детскому саду. Но велика и роль семьи. Только при единстве воздействий детского сада и семьи возможно полноценное осуществление задач эстетического воспитания. Не каждый из детей станет музыкантом или художником, но у каждого ребенка можно и нужно воспитывать любовь и интерес к искусству, развивать эстетический вкус, музыкальный слух, элементарные навыки рисования.</a:t>
            </a:r>
            <a:endParaRPr lang="ru-RU" smtClean="0"/>
          </a:p>
        </p:txBody>
      </p:sp>
      <p:pic>
        <p:nvPicPr>
          <p:cNvPr id="3078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1071563" y="285750"/>
            <a:ext cx="1223962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фото оля\100_49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71876"/>
            <a:ext cx="3902075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313" y="857250"/>
            <a:ext cx="8501062" cy="785813"/>
          </a:xfrm>
        </p:spPr>
        <p:txBody>
          <a:bodyPr/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ru-RU" sz="4800" b="1" u="sng" dirty="0" smtClean="0">
                <a:solidFill>
                  <a:srgbClr val="C00000"/>
                </a:solidFill>
                <a:latin typeface="Segoe Script" pitchFamily="34" charset="0"/>
              </a:rPr>
              <a:t>Цель:</a:t>
            </a:r>
            <a:br>
              <a:rPr lang="ru-RU" sz="4800" b="1" u="sng" dirty="0" smtClean="0">
                <a:solidFill>
                  <a:srgbClr val="C00000"/>
                </a:solidFill>
                <a:latin typeface="Segoe Script" pitchFamily="34" charset="0"/>
              </a:rPr>
            </a:br>
            <a:r>
              <a:rPr lang="ru-RU" sz="1600" b="1" dirty="0" smtClean="0">
                <a:solidFill>
                  <a:srgbClr val="000000"/>
                </a:solidFill>
                <a:ea typeface="+mn-ea"/>
                <a:cs typeface="+mn-cs"/>
              </a:rPr>
              <a:t>разработка новых подходов к взаимодействию детского сада и семьи как фактора позитивного художественно-эстетического развития ребенка.</a:t>
            </a:r>
            <a:r>
              <a:rPr lang="ru-RU" sz="1600" dirty="0" smtClean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1600" dirty="0" smtClean="0">
                <a:solidFill>
                  <a:srgbClr val="000000"/>
                </a:solidFill>
                <a:ea typeface="+mn-ea"/>
                <a:cs typeface="+mn-cs"/>
              </a:rPr>
            </a:br>
            <a:r>
              <a:rPr lang="ru-RU" sz="1600" dirty="0" smtClean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1600" dirty="0" smtClean="0">
                <a:solidFill>
                  <a:srgbClr val="000000"/>
                </a:solidFill>
                <a:ea typeface="+mn-ea"/>
                <a:cs typeface="+mn-cs"/>
              </a:rPr>
            </a:br>
            <a:endParaRPr lang="ru-RU" sz="4800" b="1" dirty="0">
              <a:solidFill>
                <a:srgbClr val="C00000"/>
              </a:solidFill>
              <a:latin typeface="Segoe Script" pitchFamily="34" charset="0"/>
            </a:endParaRPr>
          </a:p>
        </p:txBody>
      </p:sp>
      <p:pic>
        <p:nvPicPr>
          <p:cNvPr id="7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285750" y="2571750"/>
            <a:ext cx="5000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28662" y="2500306"/>
            <a:ext cx="7677434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Развитие творческих способностей и стремления к самовыражению ребенка </a:t>
            </a:r>
          </a:p>
          <a:p>
            <a:pPr algn="ctr">
              <a:defRPr/>
            </a:pP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различных видах художественно-эстетической деятельности.</a:t>
            </a:r>
            <a:endParaRPr lang="ru-RU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3429000"/>
            <a:ext cx="7643866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художественно-эстетического и эмоционального </a:t>
            </a:r>
          </a:p>
          <a:p>
            <a:pPr algn="ctr">
              <a:defRPr/>
            </a:pPr>
            <a:r>
              <a:rPr lang="ru-RU" sz="18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ребенка в дошкольном учреждении и семье.</a:t>
            </a:r>
            <a:endParaRPr lang="ru-RU" sz="18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4500570"/>
            <a:ext cx="7643866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Повышение педагогической культуры родителей.</a:t>
            </a:r>
            <a:endParaRPr lang="ru-RU" sz="1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5214950"/>
            <a:ext cx="7643866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Развитие интереса к культурному наследию.</a:t>
            </a:r>
            <a:endParaRPr lang="ru-RU" sz="1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5857892"/>
            <a:ext cx="7625614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1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Стимулирование родителей как участников единого образовательного </a:t>
            </a:r>
          </a:p>
          <a:p>
            <a:pPr algn="ctr">
              <a:defRPr/>
            </a:pPr>
            <a:r>
              <a:rPr lang="ru-RU" sz="1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пространства к поиску оптимального стиля общения с ребенком.</a:t>
            </a:r>
            <a:endParaRPr lang="ru-RU" sz="1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105" name="Содержимое 14"/>
          <p:cNvSpPr>
            <a:spLocks noGrp="1"/>
          </p:cNvSpPr>
          <p:nvPr>
            <p:ph idx="1"/>
          </p:nvPr>
        </p:nvSpPr>
        <p:spPr>
          <a:xfrm>
            <a:off x="1000125" y="7429500"/>
            <a:ext cx="7772400" cy="41148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786188" y="1643063"/>
            <a:ext cx="162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u="sng">
                <a:solidFill>
                  <a:srgbClr val="C00000"/>
                </a:solidFill>
                <a:latin typeface="Segoe Script" pitchFamily="34" charset="0"/>
              </a:rPr>
              <a:t>Задачи :</a:t>
            </a:r>
            <a:endParaRPr lang="ru-RU"/>
          </a:p>
        </p:txBody>
      </p:sp>
      <p:pic>
        <p:nvPicPr>
          <p:cNvPr id="17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214313" y="3500438"/>
            <a:ext cx="5000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214313" y="4429125"/>
            <a:ext cx="5000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285750" y="5214938"/>
            <a:ext cx="5000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285750" y="5929313"/>
            <a:ext cx="5000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4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34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34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34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34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634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5072063"/>
            <a:ext cx="13573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8"/>
          <p:cNvSpPr>
            <a:spLocks noGrp="1"/>
          </p:cNvSpPr>
          <p:nvPr>
            <p:ph type="title"/>
          </p:nvPr>
        </p:nvSpPr>
        <p:spPr>
          <a:xfrm>
            <a:off x="357188" y="642938"/>
            <a:ext cx="7929562" cy="1143000"/>
          </a:xfrm>
        </p:spPr>
        <p:txBody>
          <a:bodyPr/>
          <a:lstStyle/>
          <a:p>
            <a:r>
              <a:rPr lang="ru-RU" sz="2400" b="1" u="sng" smtClean="0">
                <a:solidFill>
                  <a:srgbClr val="C00000"/>
                </a:solidFill>
                <a:latin typeface="Segoe Script" pitchFamily="34" charset="0"/>
              </a:rPr>
              <a:t>Результаты анкетирования родителей</a:t>
            </a:r>
            <a:br>
              <a:rPr lang="ru-RU" sz="2400" b="1" u="sng" smtClean="0">
                <a:solidFill>
                  <a:srgbClr val="C00000"/>
                </a:solidFill>
                <a:latin typeface="Segoe Script" pitchFamily="34" charset="0"/>
              </a:rPr>
            </a:br>
            <a:r>
              <a:rPr lang="ru-RU" sz="2400" b="1" u="sng" smtClean="0">
                <a:solidFill>
                  <a:srgbClr val="C00000"/>
                </a:solidFill>
                <a:latin typeface="Segoe Script" pitchFamily="34" charset="0"/>
              </a:rPr>
              <a:t> «Значение творческой деятельности для общего развития ребенка» </a:t>
            </a:r>
            <a:r>
              <a:rPr lang="ru-RU" sz="3600" b="1" u="sng" smtClean="0">
                <a:solidFill>
                  <a:srgbClr val="C00000"/>
                </a:solidFill>
                <a:latin typeface="Segoe Script" pitchFamily="34" charset="0"/>
              </a:rPr>
              <a:t/>
            </a:r>
            <a:br>
              <a:rPr lang="ru-RU" sz="3600" b="1" u="sng" smtClean="0">
                <a:solidFill>
                  <a:srgbClr val="C00000"/>
                </a:solidFill>
                <a:latin typeface="Segoe Script" pitchFamily="34" charset="0"/>
              </a:rPr>
            </a:br>
            <a:endParaRPr lang="ru-RU" sz="36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714375" y="1500188"/>
          <a:ext cx="7772400" cy="421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125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4">
            <a:lum bright="40000"/>
          </a:blip>
          <a:srcRect/>
          <a:stretch>
            <a:fillRect/>
          </a:stretch>
        </p:blipFill>
        <p:spPr bwMode="auto">
          <a:xfrm>
            <a:off x="642938" y="4857750"/>
            <a:ext cx="1071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214313" y="714375"/>
            <a:ext cx="1357312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Заголовок 8"/>
          <p:cNvSpPr>
            <a:spLocks noGrp="1"/>
          </p:cNvSpPr>
          <p:nvPr>
            <p:ph type="title"/>
          </p:nvPr>
        </p:nvSpPr>
        <p:spPr>
          <a:xfrm>
            <a:off x="2571750" y="642938"/>
            <a:ext cx="5500688" cy="1143000"/>
          </a:xfrm>
        </p:spPr>
        <p:txBody>
          <a:bodyPr/>
          <a:lstStyle/>
          <a:p>
            <a:r>
              <a:rPr lang="ru-RU" sz="4800" b="1" u="sng" smtClean="0">
                <a:solidFill>
                  <a:srgbClr val="C00000"/>
                </a:solidFill>
                <a:latin typeface="Segoe Script" pitchFamily="34" charset="0"/>
              </a:rPr>
              <a:t>Формы работы с родителями</a:t>
            </a:r>
            <a:endParaRPr lang="ru-RU" sz="4800" b="1" smtClean="0">
              <a:solidFill>
                <a:srgbClr val="C00000"/>
              </a:solidFill>
              <a:latin typeface="Segoe Script" pitchFamily="34" charset="0"/>
            </a:endParaRPr>
          </a:p>
        </p:txBody>
      </p:sp>
      <p:sp>
        <p:nvSpPr>
          <p:cNvPr id="6148" name="Содержимое 9"/>
          <p:cNvSpPr>
            <a:spLocks noGrp="1"/>
          </p:cNvSpPr>
          <p:nvPr>
            <p:ph idx="1"/>
          </p:nvPr>
        </p:nvSpPr>
        <p:spPr>
          <a:xfrm>
            <a:off x="500063" y="1928813"/>
            <a:ext cx="8143875" cy="4400550"/>
          </a:xfrm>
        </p:spPr>
        <p:txBody>
          <a:bodyPr/>
          <a:lstStyle/>
          <a:p>
            <a:r>
              <a:rPr lang="ru-RU" sz="2800" smtClean="0"/>
              <a:t>Родительские собрания </a:t>
            </a:r>
          </a:p>
          <a:p>
            <a:r>
              <a:rPr lang="ru-RU" sz="2800" smtClean="0"/>
              <a:t>Дни открытых дверей</a:t>
            </a:r>
          </a:p>
          <a:p>
            <a:r>
              <a:rPr lang="ru-RU" sz="2800" smtClean="0"/>
              <a:t>Наглядно – информационные формы работы</a:t>
            </a:r>
          </a:p>
          <a:p>
            <a:r>
              <a:rPr lang="ru-RU" sz="2800" smtClean="0"/>
              <a:t>Выставки детского изобразительного творчества.</a:t>
            </a:r>
          </a:p>
          <a:p>
            <a:r>
              <a:rPr lang="ru-RU" sz="2800" smtClean="0"/>
              <a:t>Музейная педагогика</a:t>
            </a:r>
          </a:p>
          <a:p>
            <a:r>
              <a:rPr lang="ru-RU" sz="2800" smtClean="0"/>
              <a:t>Совместные праздники и развлечения</a:t>
            </a:r>
          </a:p>
          <a:p>
            <a:r>
              <a:rPr lang="ru-RU" sz="2800" smtClean="0"/>
              <a:t>Семейные клубы </a:t>
            </a:r>
          </a:p>
          <a:p>
            <a:pPr algn="just">
              <a:buFontTx/>
              <a:buNone/>
            </a:pPr>
            <a:endParaRPr lang="ru-RU" sz="1600" b="1" smtClean="0"/>
          </a:p>
        </p:txBody>
      </p:sp>
      <p:pic>
        <p:nvPicPr>
          <p:cNvPr id="6149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1071563" y="285750"/>
            <a:ext cx="1071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Содержимое 14" descr="IMG_015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86314" y="2928934"/>
            <a:ext cx="4041775" cy="30313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7286625" y="5357813"/>
            <a:ext cx="13573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mtClean="0">
                <a:solidFill>
                  <a:srgbClr val="C00000"/>
                </a:solidFill>
                <a:latin typeface="Segoe Script" pitchFamily="34" charset="0"/>
              </a:rPr>
              <a:t>Родительские собрания </a:t>
            </a:r>
          </a:p>
        </p:txBody>
      </p:sp>
      <p:sp>
        <p:nvSpPr>
          <p:cNvPr id="7173" name="Текст 5"/>
          <p:cNvSpPr>
            <a:spLocks noGrp="1"/>
          </p:cNvSpPr>
          <p:nvPr>
            <p:ph type="body" idx="1"/>
          </p:nvPr>
        </p:nvSpPr>
        <p:spPr>
          <a:xfrm>
            <a:off x="500063" y="2071688"/>
            <a:ext cx="7972425" cy="679450"/>
          </a:xfrm>
        </p:spPr>
        <p:txBody>
          <a:bodyPr/>
          <a:lstStyle/>
          <a:p>
            <a:pPr algn="just"/>
            <a:r>
              <a:rPr lang="ru-RU" smtClean="0"/>
              <a:t>Взаимное общение педагогов и родителей по актуальным проблемам художественно- эстетического развития детей, расширение педагогического кругозора родителей </a:t>
            </a:r>
          </a:p>
        </p:txBody>
      </p:sp>
      <p:pic>
        <p:nvPicPr>
          <p:cNvPr id="14" name="Содержимое 13" descr="IMG_015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57158" y="3071810"/>
            <a:ext cx="4040188" cy="30301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5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5">
            <a:lum bright="40000"/>
          </a:blip>
          <a:srcRect/>
          <a:stretch>
            <a:fillRect/>
          </a:stretch>
        </p:blipFill>
        <p:spPr bwMode="auto">
          <a:xfrm>
            <a:off x="6786563" y="4857750"/>
            <a:ext cx="1071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214313" y="714375"/>
            <a:ext cx="1357312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Заголовок 8"/>
          <p:cNvSpPr>
            <a:spLocks noGrp="1"/>
          </p:cNvSpPr>
          <p:nvPr>
            <p:ph type="title"/>
          </p:nvPr>
        </p:nvSpPr>
        <p:spPr>
          <a:xfrm>
            <a:off x="2500313" y="285750"/>
            <a:ext cx="5929312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latin typeface="Segoe Script" pitchFamily="34" charset="0"/>
              </a:rPr>
              <a:t>Дни открытых дверей</a:t>
            </a:r>
          </a:p>
        </p:txBody>
      </p:sp>
      <p:sp>
        <p:nvSpPr>
          <p:cNvPr id="8196" name="Содержимое 9"/>
          <p:cNvSpPr>
            <a:spLocks noGrp="1"/>
          </p:cNvSpPr>
          <p:nvPr>
            <p:ph idx="1"/>
          </p:nvPr>
        </p:nvSpPr>
        <p:spPr>
          <a:xfrm>
            <a:off x="1714500" y="1071563"/>
            <a:ext cx="7215188" cy="785812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1600" smtClean="0"/>
              <a:t> Родители имеют возможность не только посетить любые занятия и режимные моменты в детском саду, но и принять активное в них участие </a:t>
            </a:r>
            <a:endParaRPr lang="ru-RU" sz="1600" b="1" smtClean="0"/>
          </a:p>
        </p:txBody>
      </p:sp>
      <p:pic>
        <p:nvPicPr>
          <p:cNvPr id="8197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1071563" y="285750"/>
            <a:ext cx="1071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фото оля\DSCN14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7" y="2071678"/>
            <a:ext cx="2476517" cy="18573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F:\фото оля\DSCN14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1928802"/>
            <a:ext cx="2762269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F:\фото оля\DSCN14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4464851"/>
            <a:ext cx="2714644" cy="20359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F:\фото оля\DSCN14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715008" y="4339835"/>
            <a:ext cx="3002809" cy="22521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F:\фото оля\DSCN147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3214686"/>
            <a:ext cx="2928958" cy="21967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214313" y="714375"/>
            <a:ext cx="1357312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Заголовок 8"/>
          <p:cNvSpPr>
            <a:spLocks noGrp="1"/>
          </p:cNvSpPr>
          <p:nvPr>
            <p:ph type="title"/>
          </p:nvPr>
        </p:nvSpPr>
        <p:spPr>
          <a:xfrm>
            <a:off x="2571750" y="642938"/>
            <a:ext cx="5500688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latin typeface="Segoe Script" pitchFamily="34" charset="0"/>
              </a:rPr>
              <a:t>Информацион ные формы работы </a:t>
            </a:r>
          </a:p>
        </p:txBody>
      </p:sp>
      <p:pic>
        <p:nvPicPr>
          <p:cNvPr id="9220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1071563" y="285750"/>
            <a:ext cx="1071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F:\Новая папка\ККМО\1361019376_kopiya-1.pn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14313" y="1785938"/>
            <a:ext cx="2151062" cy="3043237"/>
          </a:xfrm>
        </p:spPr>
      </p:pic>
      <p:pic>
        <p:nvPicPr>
          <p:cNvPr id="3075" name="Picture 3" descr="F:\Новая папка\ККМО\729918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813" y="2714625"/>
            <a:ext cx="217011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F:\Новая папка\ККМО\1335342648_bez.jpg"/>
          <p:cNvPicPr>
            <a:picLocks noChangeAspect="1" noChangeArrowheads="1"/>
          </p:cNvPicPr>
          <p:nvPr/>
        </p:nvPicPr>
        <p:blipFill>
          <a:blip r:embed="rId6"/>
          <a:srcRect r="50111"/>
          <a:stretch>
            <a:fillRect/>
          </a:stretch>
        </p:blipFill>
        <p:spPr bwMode="auto">
          <a:xfrm>
            <a:off x="3929063" y="3286125"/>
            <a:ext cx="2338387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F:\Новая папка\ККМО\55fd688b6f74d.jpg"/>
          <p:cNvPicPr>
            <a:picLocks noChangeAspect="1" noChangeArrowheads="1"/>
          </p:cNvPicPr>
          <p:nvPr/>
        </p:nvPicPr>
        <p:blipFill>
          <a:blip r:embed="rId7"/>
          <a:srcRect r="66025"/>
          <a:stretch>
            <a:fillRect/>
          </a:stretch>
        </p:blipFill>
        <p:spPr bwMode="auto">
          <a:xfrm>
            <a:off x="6072188" y="2071688"/>
            <a:ext cx="25415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F:\Новая папка\ККМО\ozelenenie_96279ebb1be6d6e_300x300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357188" y="3857625"/>
            <a:ext cx="2786062" cy="262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Заголовок 1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72425" cy="1162050"/>
          </a:xfrm>
        </p:spPr>
        <p:txBody>
          <a:bodyPr/>
          <a:lstStyle/>
          <a:p>
            <a:pPr algn="ctr"/>
            <a:r>
              <a:rPr lang="ru-RU" sz="3200" u="sng" smtClean="0">
                <a:solidFill>
                  <a:srgbClr val="C00000"/>
                </a:solidFill>
                <a:latin typeface="Segoe Script" pitchFamily="34" charset="0"/>
              </a:rPr>
              <a:t>Индивидуальные форма работы</a:t>
            </a:r>
            <a:endParaRPr lang="ru-RU" sz="3200" smtClean="0"/>
          </a:p>
        </p:txBody>
      </p:sp>
      <p:pic>
        <p:nvPicPr>
          <p:cNvPr id="17" name="Содержимое 16" descr="DSCN147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43306" y="1928802"/>
            <a:ext cx="5111750" cy="3833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5" name="Текст 17"/>
          <p:cNvSpPr>
            <a:spLocks noGrp="1"/>
          </p:cNvSpPr>
          <p:nvPr>
            <p:ph type="body" sz="half" idx="2"/>
          </p:nvPr>
        </p:nvSpPr>
        <p:spPr>
          <a:xfrm>
            <a:off x="428625" y="1857375"/>
            <a:ext cx="3008313" cy="46910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7030A0"/>
                </a:solidFill>
              </a:rPr>
              <a:t>Беседы</a:t>
            </a:r>
          </a:p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7030A0"/>
                </a:solidFill>
              </a:rPr>
              <a:t>Консультации</a:t>
            </a:r>
          </a:p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7030A0"/>
                </a:solidFill>
              </a:rPr>
              <a:t>Мастер-класс</a:t>
            </a:r>
          </a:p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7030A0"/>
                </a:solidFill>
              </a:rPr>
              <a:t>Тренинги </a:t>
            </a:r>
          </a:p>
        </p:txBody>
      </p:sp>
      <p:pic>
        <p:nvPicPr>
          <p:cNvPr id="10246" name="Picture 3" descr="F:\Новая папка\ККМО\colorful-hands-clip-art-1843448.png"/>
          <p:cNvPicPr>
            <a:picLocks noChangeAspect="1" noChangeArrowheads="1"/>
          </p:cNvPicPr>
          <p:nvPr/>
        </p:nvPicPr>
        <p:blipFill>
          <a:blip r:embed="rId4">
            <a:lum bright="40000"/>
          </a:blip>
          <a:srcRect/>
          <a:stretch>
            <a:fillRect/>
          </a:stretch>
        </p:blipFill>
        <p:spPr bwMode="auto">
          <a:xfrm>
            <a:off x="2000250" y="3786188"/>
            <a:ext cx="1430338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заимодействие семьи и детского сада в вопросах художественно-эстетического воспитания детей дошкольного возраста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взаимодействие семьи и детского сада в вопросах художественно-эстетического воспитания детей дошкольного возраста</Template>
  <TotalTime>459</TotalTime>
  <Words>368</Words>
  <Application>Microsoft PowerPoint</Application>
  <PresentationFormat>Экран (4:3)</PresentationFormat>
  <Paragraphs>47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Times New Roman</vt:lpstr>
      <vt:lpstr>Arial</vt:lpstr>
      <vt:lpstr>Calibri</vt:lpstr>
      <vt:lpstr>Segoe Script</vt:lpstr>
      <vt:lpstr>Wingdings</vt:lpstr>
      <vt:lpstr>взаимодействие семьи и детского сада в вопросах художественно-эстетического воспитания детей дошкольного возраста</vt:lpstr>
      <vt:lpstr>Слайд 1</vt:lpstr>
      <vt:lpstr>Актуальность </vt:lpstr>
      <vt:lpstr>Цель: разработка новых подходов к взаимодействию детского сада и семьи как фактора позитивного художественно-эстетического развития ребенка.  </vt:lpstr>
      <vt:lpstr>Результаты анкетирования родителей  «Значение творческой деятельности для общего развития ребенка»  </vt:lpstr>
      <vt:lpstr>Формы работы с родителями</vt:lpstr>
      <vt:lpstr>Родительские собрания </vt:lpstr>
      <vt:lpstr>Дни открытых дверей</vt:lpstr>
      <vt:lpstr>Информацион ные формы работы </vt:lpstr>
      <vt:lpstr>Индивидуальные форма работы</vt:lpstr>
      <vt:lpstr>Выставка детских работ</vt:lpstr>
      <vt:lpstr>Совместные выставки </vt:lpstr>
      <vt:lpstr>Музейная педагогика</vt:lpstr>
      <vt:lpstr>Семейные клубы</vt:lpstr>
      <vt:lpstr>Слайд 14</vt:lpstr>
      <vt:lpstr>Участие в праздниках и развлечениях</vt:lpstr>
      <vt:lpstr>Включение родителей в процесс художественно эстетического развития детей дошкольного возраста </vt:lpstr>
      <vt:lpstr>Слайд 17</vt:lpstr>
      <vt:lpstr>Спасибо за внимание!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55</cp:revision>
  <dcterms:created xsi:type="dcterms:W3CDTF">2015-11-17T16:15:40Z</dcterms:created>
  <dcterms:modified xsi:type="dcterms:W3CDTF">2016-04-18T13:04:51Z</dcterms:modified>
</cp:coreProperties>
</file>